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7"/>
    <p:sldId id="257" r:id="rId48"/>
    <p:sldId id="258" r:id="rId49"/>
    <p:sldId id="259" r:id="rId50"/>
    <p:sldId id="260" r:id="rId51"/>
    <p:sldId id="261" r:id="rId52"/>
    <p:sldId id="262" r:id="rId53"/>
    <p:sldId id="263" r:id="rId54"/>
    <p:sldId id="264" r:id="rId55"/>
    <p:sldId id="265" r:id="rId5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Roboto Mono" charset="1" panose="00000000000000000000"/>
      <p:regular r:id="rId16"/>
    </p:embeddedFont>
    <p:embeddedFont>
      <p:font typeface="Roboto Mono Bold" charset="1" panose="00000000000000000000"/>
      <p:regular r:id="rId17"/>
    </p:embeddedFont>
    <p:embeddedFont>
      <p:font typeface="Roboto Mono Italics" charset="1" panose="00000000000000000000"/>
      <p:regular r:id="rId18"/>
    </p:embeddedFont>
    <p:embeddedFont>
      <p:font typeface="Roboto Mono Bold Italics" charset="1" panose="00000000000000000000"/>
      <p:regular r:id="rId19"/>
    </p:embeddedFont>
    <p:embeddedFont>
      <p:font typeface="Roboto Mono Thin" charset="1" panose="00000000000000000000"/>
      <p:regular r:id="rId20"/>
    </p:embeddedFont>
    <p:embeddedFont>
      <p:font typeface="Roboto Mono Thin Italics" charset="1" panose="00000000000000000000"/>
      <p:regular r:id="rId21"/>
    </p:embeddedFont>
    <p:embeddedFont>
      <p:font typeface="Roboto Mono Light" charset="1" panose="00000000000000000000"/>
      <p:regular r:id="rId22"/>
    </p:embeddedFont>
    <p:embeddedFont>
      <p:font typeface="Roboto Mono Light Italics" charset="1" panose="00000000000000000000"/>
      <p:regular r:id="rId23"/>
    </p:embeddedFont>
    <p:embeddedFont>
      <p:font typeface="Roboto Mono Medium" charset="1" panose="00000000000000000000"/>
      <p:regular r:id="rId24"/>
    </p:embeddedFont>
    <p:embeddedFont>
      <p:font typeface="Roboto Mono Medium Italics" charset="1" panose="00000000000000000000"/>
      <p:regular r:id="rId25"/>
    </p:embeddedFont>
    <p:embeddedFont>
      <p:font typeface="Neue Machina" charset="1" panose="00000500000000000000"/>
      <p:regular r:id="rId26"/>
    </p:embeddedFont>
    <p:embeddedFont>
      <p:font typeface="Neue Machina Light" charset="1" panose="00000400000000000000"/>
      <p:regular r:id="rId27"/>
    </p:embeddedFont>
    <p:embeddedFont>
      <p:font typeface="Neue Machina Ultra-Bold" charset="1" panose="00000900000000000000"/>
      <p:regular r:id="rId28"/>
    </p:embeddedFont>
    <p:embeddedFont>
      <p:font typeface="Montserrat" charset="1" panose="00000500000000000000"/>
      <p:regular r:id="rId29"/>
    </p:embeddedFont>
    <p:embeddedFont>
      <p:font typeface="Montserrat Bold" charset="1" panose="00000800000000000000"/>
      <p:regular r:id="rId30"/>
    </p:embeddedFont>
    <p:embeddedFont>
      <p:font typeface="Montserrat Italics" charset="1" panose="00000500000000000000"/>
      <p:regular r:id="rId31"/>
    </p:embeddedFont>
    <p:embeddedFont>
      <p:font typeface="Montserrat Bold Italics" charset="1" panose="00000800000000000000"/>
      <p:regular r:id="rId32"/>
    </p:embeddedFont>
    <p:embeddedFont>
      <p:font typeface="Montserrat Thin" charset="1" panose="00000300000000000000"/>
      <p:regular r:id="rId33"/>
    </p:embeddedFont>
    <p:embeddedFont>
      <p:font typeface="Montserrat Thin Italics" charset="1" panose="00000300000000000000"/>
      <p:regular r:id="rId34"/>
    </p:embeddedFont>
    <p:embeddedFont>
      <p:font typeface="Montserrat Extra-Light" charset="1" panose="00000300000000000000"/>
      <p:regular r:id="rId35"/>
    </p:embeddedFont>
    <p:embeddedFont>
      <p:font typeface="Montserrat Extra-Light Italics" charset="1" panose="00000300000000000000"/>
      <p:regular r:id="rId36"/>
    </p:embeddedFont>
    <p:embeddedFont>
      <p:font typeface="Montserrat Light" charset="1" panose="00000400000000000000"/>
      <p:regular r:id="rId37"/>
    </p:embeddedFont>
    <p:embeddedFont>
      <p:font typeface="Montserrat Light Italics" charset="1" panose="00000400000000000000"/>
      <p:regular r:id="rId38"/>
    </p:embeddedFont>
    <p:embeddedFont>
      <p:font typeface="Montserrat Medium" charset="1" panose="00000600000000000000"/>
      <p:regular r:id="rId39"/>
    </p:embeddedFont>
    <p:embeddedFont>
      <p:font typeface="Montserrat Medium Italics" charset="1" panose="00000600000000000000"/>
      <p:regular r:id="rId40"/>
    </p:embeddedFont>
    <p:embeddedFont>
      <p:font typeface="Montserrat Semi-Bold" charset="1" panose="00000700000000000000"/>
      <p:regular r:id="rId41"/>
    </p:embeddedFont>
    <p:embeddedFont>
      <p:font typeface="Montserrat Semi-Bold Italics" charset="1" panose="00000700000000000000"/>
      <p:regular r:id="rId42"/>
    </p:embeddedFont>
    <p:embeddedFont>
      <p:font typeface="Montserrat Ultra-Bold" charset="1" panose="00000900000000000000"/>
      <p:regular r:id="rId43"/>
    </p:embeddedFont>
    <p:embeddedFont>
      <p:font typeface="Montserrat Ultra-Bold Italics" charset="1" panose="00000900000000000000"/>
      <p:regular r:id="rId44"/>
    </p:embeddedFont>
    <p:embeddedFont>
      <p:font typeface="Montserrat Heavy" charset="1" panose="00000A00000000000000"/>
      <p:regular r:id="rId45"/>
    </p:embeddedFont>
    <p:embeddedFont>
      <p:font typeface="Montserrat Heavy Italics" charset="1" panose="00000A0000000000000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slides/slide1.xml" Type="http://schemas.openxmlformats.org/officeDocument/2006/relationships/slide"/><Relationship Id="rId48" Target="slides/slide2.xml" Type="http://schemas.openxmlformats.org/officeDocument/2006/relationships/slide"/><Relationship Id="rId49" Target="slides/slide3.xml" Type="http://schemas.openxmlformats.org/officeDocument/2006/relationships/slide"/><Relationship Id="rId5" Target="tableStyles.xml" Type="http://schemas.openxmlformats.org/officeDocument/2006/relationships/tableStyles"/><Relationship Id="rId50" Target="slides/slide4.xml" Type="http://schemas.openxmlformats.org/officeDocument/2006/relationships/slide"/><Relationship Id="rId51" Target="slides/slide5.xml" Type="http://schemas.openxmlformats.org/officeDocument/2006/relationships/slide"/><Relationship Id="rId52" Target="slides/slide6.xml" Type="http://schemas.openxmlformats.org/officeDocument/2006/relationships/slide"/><Relationship Id="rId53" Target="slides/slide7.xml" Type="http://schemas.openxmlformats.org/officeDocument/2006/relationships/slide"/><Relationship Id="rId54" Target="slides/slide8.xml" Type="http://schemas.openxmlformats.org/officeDocument/2006/relationships/slide"/><Relationship Id="rId55" Target="slides/slide9.xml" Type="http://schemas.openxmlformats.org/officeDocument/2006/relationships/slide"/><Relationship Id="rId56" Target="slides/slide10.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15.png" Type="http://schemas.openxmlformats.org/officeDocument/2006/relationships/image"/><Relationship Id="rId8" Target="../media/image1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4926720"/>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71731" y="6544095"/>
            <a:ext cx="6009009" cy="6009009"/>
          </a:xfrm>
          <a:custGeom>
            <a:avLst/>
            <a:gdLst/>
            <a:ahLst/>
            <a:cxnLst/>
            <a:rect r="r" b="b" t="t" l="l"/>
            <a:pathLst>
              <a:path h="6009009" w="6009009">
                <a:moveTo>
                  <a:pt x="0" y="0"/>
                </a:moveTo>
                <a:lnTo>
                  <a:pt x="6009009" y="0"/>
                </a:lnTo>
                <a:lnTo>
                  <a:pt x="6009009" y="6009010"/>
                </a:lnTo>
                <a:lnTo>
                  <a:pt x="0" y="60090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8100000">
            <a:off x="11884038" y="6896830"/>
            <a:ext cx="8209501" cy="6060105"/>
          </a:xfrm>
          <a:custGeom>
            <a:avLst/>
            <a:gdLst/>
            <a:ahLst/>
            <a:cxnLst/>
            <a:rect r="r" b="b" t="t" l="l"/>
            <a:pathLst>
              <a:path h="6060105" w="8209501">
                <a:moveTo>
                  <a:pt x="0" y="0"/>
                </a:moveTo>
                <a:lnTo>
                  <a:pt x="8209501" y="0"/>
                </a:lnTo>
                <a:lnTo>
                  <a:pt x="8209501" y="6060105"/>
                </a:lnTo>
                <a:lnTo>
                  <a:pt x="0" y="60601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1393429">
            <a:off x="12271558" y="6401948"/>
            <a:ext cx="4723918" cy="2308815"/>
          </a:xfrm>
          <a:custGeom>
            <a:avLst/>
            <a:gdLst/>
            <a:ahLst/>
            <a:cxnLst/>
            <a:rect r="r" b="b" t="t" l="l"/>
            <a:pathLst>
              <a:path h="2308815" w="4723918">
                <a:moveTo>
                  <a:pt x="0" y="0"/>
                </a:moveTo>
                <a:lnTo>
                  <a:pt x="4723917" y="0"/>
                </a:lnTo>
                <a:lnTo>
                  <a:pt x="4723917" y="2308815"/>
                </a:lnTo>
                <a:lnTo>
                  <a:pt x="0" y="2308815"/>
                </a:lnTo>
                <a:lnTo>
                  <a:pt x="0" y="0"/>
                </a:lnTo>
                <a:close/>
              </a:path>
            </a:pathLst>
          </a:custGeom>
          <a:blipFill>
            <a:blip r:embed="rId8"/>
            <a:stretch>
              <a:fillRect l="0" t="0" r="0" b="0"/>
            </a:stretch>
          </a:blipFill>
        </p:spPr>
      </p:sp>
      <p:sp>
        <p:nvSpPr>
          <p:cNvPr name="Freeform 6" id="6"/>
          <p:cNvSpPr/>
          <p:nvPr/>
        </p:nvSpPr>
        <p:spPr>
          <a:xfrm flipH="false" flipV="false" rot="0">
            <a:off x="1146882" y="2136313"/>
            <a:ext cx="3597907" cy="3671334"/>
          </a:xfrm>
          <a:custGeom>
            <a:avLst/>
            <a:gdLst/>
            <a:ahLst/>
            <a:cxnLst/>
            <a:rect r="r" b="b" t="t" l="l"/>
            <a:pathLst>
              <a:path h="3671334" w="3597907">
                <a:moveTo>
                  <a:pt x="0" y="0"/>
                </a:moveTo>
                <a:lnTo>
                  <a:pt x="3597907" y="0"/>
                </a:lnTo>
                <a:lnTo>
                  <a:pt x="3597907" y="3671333"/>
                </a:lnTo>
                <a:lnTo>
                  <a:pt x="0" y="3671333"/>
                </a:lnTo>
                <a:lnTo>
                  <a:pt x="0" y="0"/>
                </a:lnTo>
                <a:close/>
              </a:path>
            </a:pathLst>
          </a:custGeom>
          <a:blipFill>
            <a:blip r:embed="rId9"/>
            <a:stretch>
              <a:fillRect l="0" t="0" r="0" b="0"/>
            </a:stretch>
          </a:blipFill>
        </p:spPr>
      </p:sp>
      <p:sp>
        <p:nvSpPr>
          <p:cNvPr name="Freeform 7" id="7"/>
          <p:cNvSpPr/>
          <p:nvPr/>
        </p:nvSpPr>
        <p:spPr>
          <a:xfrm flipH="false" flipV="false" rot="3042606">
            <a:off x="-947227" y="8169399"/>
            <a:ext cx="4602247" cy="3514966"/>
          </a:xfrm>
          <a:custGeom>
            <a:avLst/>
            <a:gdLst/>
            <a:ahLst/>
            <a:cxnLst/>
            <a:rect r="r" b="b" t="t" l="l"/>
            <a:pathLst>
              <a:path h="3514966" w="4602247">
                <a:moveTo>
                  <a:pt x="0" y="0"/>
                </a:moveTo>
                <a:lnTo>
                  <a:pt x="4602247" y="0"/>
                </a:lnTo>
                <a:lnTo>
                  <a:pt x="4602247" y="3514967"/>
                </a:lnTo>
                <a:lnTo>
                  <a:pt x="0" y="3514967"/>
                </a:lnTo>
                <a:lnTo>
                  <a:pt x="0" y="0"/>
                </a:lnTo>
                <a:close/>
              </a:path>
            </a:pathLst>
          </a:custGeom>
          <a:blipFill>
            <a:blip r:embed="rId10"/>
            <a:stretch>
              <a:fillRect l="0" t="0" r="0" b="0"/>
            </a:stretch>
          </a:blipFill>
        </p:spPr>
      </p:sp>
      <p:sp>
        <p:nvSpPr>
          <p:cNvPr name="TextBox 8" id="8"/>
          <p:cNvSpPr txBox="true"/>
          <p:nvPr/>
        </p:nvSpPr>
        <p:spPr>
          <a:xfrm rot="0">
            <a:off x="7640979" y="6000308"/>
            <a:ext cx="3006042" cy="439077"/>
          </a:xfrm>
          <a:prstGeom prst="rect">
            <a:avLst/>
          </a:prstGeom>
        </p:spPr>
        <p:txBody>
          <a:bodyPr anchor="t" rtlCol="false" tIns="0" lIns="0" bIns="0" rIns="0">
            <a:spAutoFit/>
          </a:bodyPr>
          <a:lstStyle/>
          <a:p>
            <a:pPr algn="ctr">
              <a:lnSpc>
                <a:spcPts val="3621"/>
              </a:lnSpc>
            </a:pPr>
            <a:r>
              <a:rPr lang="en-US" sz="2586">
                <a:solidFill>
                  <a:srgbClr val="01204C"/>
                </a:solidFill>
                <a:latin typeface="Montserrat Medium"/>
              </a:rPr>
              <a:t>Presentation</a:t>
            </a:r>
          </a:p>
        </p:txBody>
      </p:sp>
      <p:sp>
        <p:nvSpPr>
          <p:cNvPr name="TextBox 9" id="9"/>
          <p:cNvSpPr txBox="true"/>
          <p:nvPr/>
        </p:nvSpPr>
        <p:spPr>
          <a:xfrm rot="0">
            <a:off x="4822108" y="3335336"/>
            <a:ext cx="8643785" cy="3463928"/>
          </a:xfrm>
          <a:prstGeom prst="rect">
            <a:avLst/>
          </a:prstGeom>
        </p:spPr>
        <p:txBody>
          <a:bodyPr anchor="t" rtlCol="false" tIns="0" lIns="0" bIns="0" rIns="0">
            <a:spAutoFit/>
          </a:bodyPr>
          <a:lstStyle/>
          <a:p>
            <a:pPr algn="ctr">
              <a:lnSpc>
                <a:spcPts val="9279"/>
              </a:lnSpc>
            </a:pPr>
            <a:r>
              <a:rPr lang="en-US" sz="6399">
                <a:solidFill>
                  <a:srgbClr val="FFFFFF"/>
                </a:solidFill>
                <a:latin typeface="Montserrat Bold"/>
              </a:rPr>
              <a:t>Mitigating Bias in </a:t>
            </a:r>
          </a:p>
          <a:p>
            <a:pPr algn="ctr">
              <a:lnSpc>
                <a:spcPts val="9279"/>
              </a:lnSpc>
            </a:pPr>
            <a:r>
              <a:rPr lang="en-US" sz="6399">
                <a:solidFill>
                  <a:srgbClr val="FFFFFF"/>
                </a:solidFill>
                <a:latin typeface="Montserrat Bold"/>
              </a:rPr>
              <a:t>Cyberbullying Detection</a:t>
            </a:r>
          </a:p>
        </p:txBody>
      </p:sp>
      <p:sp>
        <p:nvSpPr>
          <p:cNvPr name="TextBox 10" id="10"/>
          <p:cNvSpPr txBox="true"/>
          <p:nvPr/>
        </p:nvSpPr>
        <p:spPr>
          <a:xfrm rot="0">
            <a:off x="9139238" y="4652327"/>
            <a:ext cx="9525" cy="887095"/>
          </a:xfrm>
          <a:prstGeom prst="rect">
            <a:avLst/>
          </a:prstGeom>
        </p:spPr>
        <p:txBody>
          <a:bodyPr anchor="t" rtlCol="false" tIns="0" lIns="0" bIns="0" rIns="0">
            <a:spAutoFit/>
          </a:bodyPr>
          <a:lstStyle/>
          <a:p>
            <a:pPr algn="ctr">
              <a:lnSpc>
                <a:spcPts val="7279"/>
              </a:lnSpc>
            </a:pPr>
          </a:p>
        </p:txBody>
      </p:sp>
      <p:sp>
        <p:nvSpPr>
          <p:cNvPr name="TextBox 11" id="11"/>
          <p:cNvSpPr txBox="true"/>
          <p:nvPr/>
        </p:nvSpPr>
        <p:spPr>
          <a:xfrm rot="0">
            <a:off x="8302675" y="8677910"/>
            <a:ext cx="1692176" cy="5803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rPr>
              <a:t>CSE 424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354044" y="1024236"/>
            <a:ext cx="6896632" cy="6896632"/>
          </a:xfrm>
          <a:custGeom>
            <a:avLst/>
            <a:gdLst/>
            <a:ahLst/>
            <a:cxnLst/>
            <a:rect r="r" b="b" t="t" l="l"/>
            <a:pathLst>
              <a:path h="6896632" w="6896632">
                <a:moveTo>
                  <a:pt x="0" y="0"/>
                </a:moveTo>
                <a:lnTo>
                  <a:pt x="6896633" y="0"/>
                </a:lnTo>
                <a:lnTo>
                  <a:pt x="6896633" y="6896632"/>
                </a:lnTo>
                <a:lnTo>
                  <a:pt x="0" y="6896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831439" y="3191290"/>
            <a:ext cx="8086060" cy="8086060"/>
          </a:xfrm>
          <a:custGeom>
            <a:avLst/>
            <a:gdLst/>
            <a:ahLst/>
            <a:cxnLst/>
            <a:rect r="r" b="b" t="t" l="l"/>
            <a:pathLst>
              <a:path h="8086060" w="8086060">
                <a:moveTo>
                  <a:pt x="0" y="0"/>
                </a:moveTo>
                <a:lnTo>
                  <a:pt x="8086061" y="0"/>
                </a:lnTo>
                <a:lnTo>
                  <a:pt x="8086061"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11928816" y="449266"/>
            <a:ext cx="12718369" cy="9388469"/>
          </a:xfrm>
          <a:custGeom>
            <a:avLst/>
            <a:gdLst/>
            <a:ahLst/>
            <a:cxnLst/>
            <a:rect r="r" b="b" t="t" l="l"/>
            <a:pathLst>
              <a:path h="9388469" w="12718369">
                <a:moveTo>
                  <a:pt x="0" y="0"/>
                </a:moveTo>
                <a:lnTo>
                  <a:pt x="12718368" y="0"/>
                </a:lnTo>
                <a:lnTo>
                  <a:pt x="12718368"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823539" y="2903539"/>
            <a:ext cx="5366128" cy="5017329"/>
          </a:xfrm>
          <a:custGeom>
            <a:avLst/>
            <a:gdLst/>
            <a:ahLst/>
            <a:cxnLst/>
            <a:rect r="r" b="b" t="t" l="l"/>
            <a:pathLst>
              <a:path h="5017329" w="5366128">
                <a:moveTo>
                  <a:pt x="0" y="0"/>
                </a:moveTo>
                <a:lnTo>
                  <a:pt x="5366128" y="0"/>
                </a:lnTo>
                <a:lnTo>
                  <a:pt x="5366128" y="5017329"/>
                </a:lnTo>
                <a:lnTo>
                  <a:pt x="0" y="5017329"/>
                </a:lnTo>
                <a:lnTo>
                  <a:pt x="0" y="0"/>
                </a:lnTo>
                <a:close/>
              </a:path>
            </a:pathLst>
          </a:custGeom>
          <a:blipFill>
            <a:blip r:embed="rId8"/>
            <a:stretch>
              <a:fillRect l="0" t="0" r="0" b="0"/>
            </a:stretch>
          </a:blipFill>
        </p:spPr>
      </p:sp>
      <p:sp>
        <p:nvSpPr>
          <p:cNvPr name="TextBox 6" id="6"/>
          <p:cNvSpPr txBox="true"/>
          <p:nvPr/>
        </p:nvSpPr>
        <p:spPr>
          <a:xfrm rot="0">
            <a:off x="5787940" y="4200702"/>
            <a:ext cx="7049222" cy="1685603"/>
          </a:xfrm>
          <a:prstGeom prst="rect">
            <a:avLst/>
          </a:prstGeom>
        </p:spPr>
        <p:txBody>
          <a:bodyPr anchor="t" rtlCol="false" tIns="0" lIns="0" bIns="0" rIns="0">
            <a:spAutoFit/>
          </a:bodyPr>
          <a:lstStyle/>
          <a:p>
            <a:pPr>
              <a:lnSpc>
                <a:spcPts val="13667"/>
              </a:lnSpc>
            </a:pPr>
            <a:r>
              <a:rPr lang="en-US" sz="9762">
                <a:solidFill>
                  <a:srgbClr val="FFFFFF"/>
                </a:solidFill>
                <a:latin typeface="Neue Machina Ultra-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5108501"/>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823539" y="6359184"/>
            <a:ext cx="8086060" cy="8086060"/>
          </a:xfrm>
          <a:custGeom>
            <a:avLst/>
            <a:gdLst/>
            <a:ahLst/>
            <a:cxnLst/>
            <a:rect r="r" b="b" t="t" l="l"/>
            <a:pathLst>
              <a:path h="8086060" w="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9029493" y="1664950"/>
            <a:ext cx="12718369" cy="9388469"/>
          </a:xfrm>
          <a:custGeom>
            <a:avLst/>
            <a:gdLst/>
            <a:ahLst/>
            <a:cxnLst/>
            <a:rect r="r" b="b" t="t" l="l"/>
            <a:pathLst>
              <a:path h="9388469" w="12718369">
                <a:moveTo>
                  <a:pt x="0" y="0"/>
                </a:moveTo>
                <a:lnTo>
                  <a:pt x="12718369" y="0"/>
                </a:lnTo>
                <a:lnTo>
                  <a:pt x="12718369" y="9388469"/>
                </a:lnTo>
                <a:lnTo>
                  <a:pt x="0" y="938846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533898" y="2346313"/>
            <a:ext cx="2292647" cy="2635226"/>
          </a:xfrm>
          <a:custGeom>
            <a:avLst/>
            <a:gdLst/>
            <a:ahLst/>
            <a:cxnLst/>
            <a:rect r="r" b="b" t="t" l="l"/>
            <a:pathLst>
              <a:path h="2635226" w="2292647">
                <a:moveTo>
                  <a:pt x="0" y="0"/>
                </a:moveTo>
                <a:lnTo>
                  <a:pt x="2292647" y="0"/>
                </a:lnTo>
                <a:lnTo>
                  <a:pt x="2292647" y="2635227"/>
                </a:lnTo>
                <a:lnTo>
                  <a:pt x="0" y="2635227"/>
                </a:lnTo>
                <a:lnTo>
                  <a:pt x="0" y="0"/>
                </a:lnTo>
                <a:close/>
              </a:path>
            </a:pathLst>
          </a:custGeom>
          <a:blipFill>
            <a:blip r:embed="rId8"/>
            <a:stretch>
              <a:fillRect l="0" t="0" r="0" b="0"/>
            </a:stretch>
          </a:blipFill>
        </p:spPr>
      </p:sp>
      <p:sp>
        <p:nvSpPr>
          <p:cNvPr name="Freeform 6" id="6"/>
          <p:cNvSpPr/>
          <p:nvPr/>
        </p:nvSpPr>
        <p:spPr>
          <a:xfrm flipH="false" flipV="false" rot="1953174">
            <a:off x="-59279" y="8766770"/>
            <a:ext cx="5153321" cy="3040459"/>
          </a:xfrm>
          <a:custGeom>
            <a:avLst/>
            <a:gdLst/>
            <a:ahLst/>
            <a:cxnLst/>
            <a:rect r="r" b="b" t="t" l="l"/>
            <a:pathLst>
              <a:path h="3040459" w="5153321">
                <a:moveTo>
                  <a:pt x="0" y="0"/>
                </a:moveTo>
                <a:lnTo>
                  <a:pt x="5153321" y="0"/>
                </a:lnTo>
                <a:lnTo>
                  <a:pt x="5153321" y="3040460"/>
                </a:lnTo>
                <a:lnTo>
                  <a:pt x="0" y="3040460"/>
                </a:lnTo>
                <a:lnTo>
                  <a:pt x="0" y="0"/>
                </a:lnTo>
                <a:close/>
              </a:path>
            </a:pathLst>
          </a:custGeom>
          <a:blipFill>
            <a:blip r:embed="rId9"/>
            <a:stretch>
              <a:fillRect l="0" t="0" r="0" b="0"/>
            </a:stretch>
          </a:blipFill>
        </p:spPr>
      </p:sp>
      <p:sp>
        <p:nvSpPr>
          <p:cNvPr name="Freeform 7" id="7"/>
          <p:cNvSpPr/>
          <p:nvPr/>
        </p:nvSpPr>
        <p:spPr>
          <a:xfrm flipH="false" flipV="false" rot="0">
            <a:off x="12726913" y="1664932"/>
            <a:ext cx="6888896" cy="7185289"/>
          </a:xfrm>
          <a:custGeom>
            <a:avLst/>
            <a:gdLst/>
            <a:ahLst/>
            <a:cxnLst/>
            <a:rect r="r" b="b" t="t" l="l"/>
            <a:pathLst>
              <a:path h="7185289" w="6888896">
                <a:moveTo>
                  <a:pt x="0" y="0"/>
                </a:moveTo>
                <a:lnTo>
                  <a:pt x="6888897" y="0"/>
                </a:lnTo>
                <a:lnTo>
                  <a:pt x="6888897" y="7185290"/>
                </a:lnTo>
                <a:lnTo>
                  <a:pt x="0" y="7185290"/>
                </a:lnTo>
                <a:lnTo>
                  <a:pt x="0" y="0"/>
                </a:lnTo>
                <a:close/>
              </a:path>
            </a:pathLst>
          </a:custGeom>
          <a:blipFill>
            <a:blip r:embed="rId10"/>
            <a:stretch>
              <a:fillRect l="0" t="0" r="0" b="0"/>
            </a:stretch>
          </a:blipFill>
        </p:spPr>
      </p:sp>
      <p:sp>
        <p:nvSpPr>
          <p:cNvPr name="TextBox 8" id="8"/>
          <p:cNvSpPr txBox="true"/>
          <p:nvPr/>
        </p:nvSpPr>
        <p:spPr>
          <a:xfrm rot="0">
            <a:off x="3029571" y="3521051"/>
            <a:ext cx="9352067" cy="5058629"/>
          </a:xfrm>
          <a:prstGeom prst="rect">
            <a:avLst/>
          </a:prstGeom>
        </p:spPr>
        <p:txBody>
          <a:bodyPr anchor="t" rtlCol="false" tIns="0" lIns="0" bIns="0" rIns="0">
            <a:spAutoFit/>
          </a:bodyPr>
          <a:lstStyle/>
          <a:p>
            <a:pPr>
              <a:lnSpc>
                <a:spcPts val="5077"/>
              </a:lnSpc>
            </a:pPr>
            <a:r>
              <a:rPr lang="en-US" sz="2986" spc="128">
                <a:solidFill>
                  <a:srgbClr val="FFFFFF"/>
                </a:solidFill>
                <a:latin typeface="Montserrat"/>
              </a:rPr>
              <a:t>01/ Maliha Binte Masud (21201434)</a:t>
            </a:r>
          </a:p>
          <a:p>
            <a:pPr>
              <a:lnSpc>
                <a:spcPts val="5077"/>
              </a:lnSpc>
            </a:pPr>
            <a:r>
              <a:rPr lang="en-US" sz="2986" spc="128">
                <a:solidFill>
                  <a:srgbClr val="FFFFFF"/>
                </a:solidFill>
                <a:latin typeface="Montserrat"/>
              </a:rPr>
              <a:t>02/ Abdur Rahman Shafi (23241118)</a:t>
            </a:r>
          </a:p>
          <a:p>
            <a:pPr>
              <a:lnSpc>
                <a:spcPts val="5077"/>
              </a:lnSpc>
            </a:pPr>
            <a:r>
              <a:rPr lang="en-US" sz="2986" spc="128">
                <a:solidFill>
                  <a:srgbClr val="FFFFFF"/>
                </a:solidFill>
                <a:latin typeface="Montserrat"/>
              </a:rPr>
              <a:t>03/ MD Rakibul Hasan Talukder (23241100)</a:t>
            </a:r>
          </a:p>
          <a:p>
            <a:pPr>
              <a:lnSpc>
                <a:spcPts val="5077"/>
              </a:lnSpc>
            </a:pPr>
            <a:r>
              <a:rPr lang="en-US" sz="2986" spc="128">
                <a:solidFill>
                  <a:srgbClr val="FFFFFF"/>
                </a:solidFill>
                <a:latin typeface="Montserrat"/>
              </a:rPr>
              <a:t>04/ Amina Zannat Nurhan (23241099)</a:t>
            </a:r>
          </a:p>
          <a:p>
            <a:pPr>
              <a:lnSpc>
                <a:spcPts val="5077"/>
              </a:lnSpc>
            </a:pPr>
            <a:r>
              <a:rPr lang="en-US" sz="2986" spc="128">
                <a:solidFill>
                  <a:srgbClr val="FFFFFF"/>
                </a:solidFill>
                <a:latin typeface="Montserrat"/>
              </a:rPr>
              <a:t>05/ Sabbir Hossain Mirza (23241086)</a:t>
            </a:r>
          </a:p>
          <a:p>
            <a:pPr>
              <a:lnSpc>
                <a:spcPts val="5077"/>
              </a:lnSpc>
            </a:pPr>
            <a:r>
              <a:rPr lang="en-US" sz="2986" spc="128">
                <a:solidFill>
                  <a:srgbClr val="FFFFFF"/>
                </a:solidFill>
                <a:latin typeface="Montserrat"/>
              </a:rPr>
              <a:t>06/ Fahmid Hasan Chowdhury (21201286)</a:t>
            </a:r>
          </a:p>
          <a:p>
            <a:pPr>
              <a:lnSpc>
                <a:spcPts val="5077"/>
              </a:lnSpc>
            </a:pPr>
            <a:r>
              <a:rPr lang="en-US" sz="2986" spc="128">
                <a:solidFill>
                  <a:srgbClr val="FFFFFF"/>
                </a:solidFill>
                <a:latin typeface="Montserrat"/>
              </a:rPr>
              <a:t>07/ Radito Dhali (24141150)</a:t>
            </a:r>
          </a:p>
          <a:p>
            <a:pPr>
              <a:lnSpc>
                <a:spcPts val="5077"/>
              </a:lnSpc>
            </a:pPr>
            <a:r>
              <a:rPr lang="en-US" sz="2986" spc="128">
                <a:solidFill>
                  <a:srgbClr val="FFFFFF"/>
                </a:solidFill>
                <a:latin typeface="Montserrat"/>
              </a:rPr>
              <a:t>08/ Zakaria Ibne Rafiq (21201357)</a:t>
            </a:r>
          </a:p>
        </p:txBody>
      </p:sp>
      <p:sp>
        <p:nvSpPr>
          <p:cNvPr name="Freeform 9" id="9"/>
          <p:cNvSpPr/>
          <p:nvPr/>
        </p:nvSpPr>
        <p:spPr>
          <a:xfrm flipH="false" flipV="false" rot="0">
            <a:off x="-1671139" y="6511584"/>
            <a:ext cx="8086060" cy="8086060"/>
          </a:xfrm>
          <a:custGeom>
            <a:avLst/>
            <a:gdLst/>
            <a:ahLst/>
            <a:cxnLst/>
            <a:rect r="r" b="b" t="t" l="l"/>
            <a:pathLst>
              <a:path h="8086060" w="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3029571" y="1169055"/>
            <a:ext cx="8845070" cy="1205108"/>
          </a:xfrm>
          <a:prstGeom prst="rect">
            <a:avLst/>
          </a:prstGeom>
        </p:spPr>
        <p:txBody>
          <a:bodyPr anchor="t" rtlCol="false" tIns="0" lIns="0" bIns="0" rIns="0">
            <a:spAutoFit/>
          </a:bodyPr>
          <a:lstStyle/>
          <a:p>
            <a:pPr>
              <a:lnSpc>
                <a:spcPts val="9701"/>
              </a:lnSpc>
            </a:pPr>
            <a:r>
              <a:rPr lang="en-US" sz="6929">
                <a:solidFill>
                  <a:srgbClr val="FFFFFF"/>
                </a:solidFill>
                <a:latin typeface="Neue Machina Ultra-Bold"/>
              </a:rPr>
              <a:t>Group/Row no. 02</a:t>
            </a:r>
          </a:p>
        </p:txBody>
      </p:sp>
      <p:sp>
        <p:nvSpPr>
          <p:cNvPr name="TextBox 11" id="11"/>
          <p:cNvSpPr txBox="true"/>
          <p:nvPr/>
        </p:nvSpPr>
        <p:spPr>
          <a:xfrm rot="0">
            <a:off x="3029571" y="2507520"/>
            <a:ext cx="2267487" cy="887095"/>
          </a:xfrm>
          <a:prstGeom prst="rect">
            <a:avLst/>
          </a:prstGeom>
        </p:spPr>
        <p:txBody>
          <a:bodyPr anchor="t" rtlCol="false" tIns="0" lIns="0" bIns="0" rIns="0">
            <a:spAutoFit/>
          </a:bodyPr>
          <a:lstStyle/>
          <a:p>
            <a:pPr>
              <a:lnSpc>
                <a:spcPts val="7279"/>
              </a:lnSpc>
            </a:pPr>
            <a:r>
              <a:rPr lang="en-US" sz="5199">
                <a:solidFill>
                  <a:srgbClr val="FFFFFF"/>
                </a:solidFill>
                <a:latin typeface="Canva Sans Bold"/>
              </a:rPr>
              <a:t>Sec.02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833134">
            <a:off x="-234626" y="7511228"/>
            <a:ext cx="8732717" cy="6446333"/>
          </a:xfrm>
          <a:custGeom>
            <a:avLst/>
            <a:gdLst/>
            <a:ahLst/>
            <a:cxnLst/>
            <a:rect r="r" b="b" t="t" l="l"/>
            <a:pathLst>
              <a:path h="6446333" w="8732717">
                <a:moveTo>
                  <a:pt x="0" y="0"/>
                </a:moveTo>
                <a:lnTo>
                  <a:pt x="8732717" y="0"/>
                </a:lnTo>
                <a:lnTo>
                  <a:pt x="8732717" y="6446332"/>
                </a:lnTo>
                <a:lnTo>
                  <a:pt x="0" y="64463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86091" y="-3553501"/>
            <a:ext cx="7966832" cy="7966832"/>
          </a:xfrm>
          <a:custGeom>
            <a:avLst/>
            <a:gdLst/>
            <a:ahLst/>
            <a:cxnLst/>
            <a:rect r="r" b="b" t="t" l="l"/>
            <a:pathLst>
              <a:path h="7966832" w="7966832">
                <a:moveTo>
                  <a:pt x="0" y="0"/>
                </a:moveTo>
                <a:lnTo>
                  <a:pt x="7966832" y="0"/>
                </a:lnTo>
                <a:lnTo>
                  <a:pt x="7966832" y="7966832"/>
                </a:lnTo>
                <a:lnTo>
                  <a:pt x="0" y="79668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500499" y="-175159"/>
            <a:ext cx="7517602" cy="10637319"/>
          </a:xfrm>
          <a:custGeom>
            <a:avLst/>
            <a:gdLst/>
            <a:ahLst/>
            <a:cxnLst/>
            <a:rect r="r" b="b" t="t" l="l"/>
            <a:pathLst>
              <a:path h="10637319" w="7517602">
                <a:moveTo>
                  <a:pt x="0" y="0"/>
                </a:moveTo>
                <a:lnTo>
                  <a:pt x="7517602" y="0"/>
                </a:lnTo>
                <a:lnTo>
                  <a:pt x="7517602" y="10637318"/>
                </a:lnTo>
                <a:lnTo>
                  <a:pt x="0" y="10637318"/>
                </a:lnTo>
                <a:lnTo>
                  <a:pt x="0" y="0"/>
                </a:lnTo>
                <a:close/>
              </a:path>
            </a:pathLst>
          </a:custGeom>
          <a:blipFill>
            <a:blip r:embed="rId6">
              <a:extLst>
                <a:ext uri="{96DAC541-7B7A-43D3-8B79-37D633B846F1}">
                  <asvg:svgBlip xmlns:asvg="http://schemas.microsoft.com/office/drawing/2016/SVG/main" r:embed="rId7"/>
                </a:ext>
              </a:extLst>
            </a:blip>
            <a:stretch>
              <a:fillRect l="0" t="-14573" r="-62119" b="0"/>
            </a:stretch>
          </a:blipFill>
        </p:spPr>
      </p:sp>
      <p:sp>
        <p:nvSpPr>
          <p:cNvPr name="Freeform 5" id="5"/>
          <p:cNvSpPr/>
          <p:nvPr/>
        </p:nvSpPr>
        <p:spPr>
          <a:xfrm flipH="false" flipV="false" rot="0">
            <a:off x="12802533" y="429915"/>
            <a:ext cx="3874294" cy="2862135"/>
          </a:xfrm>
          <a:custGeom>
            <a:avLst/>
            <a:gdLst/>
            <a:ahLst/>
            <a:cxnLst/>
            <a:rect r="r" b="b" t="t" l="l"/>
            <a:pathLst>
              <a:path h="2862135" w="3874294">
                <a:moveTo>
                  <a:pt x="0" y="0"/>
                </a:moveTo>
                <a:lnTo>
                  <a:pt x="3874295" y="0"/>
                </a:lnTo>
                <a:lnTo>
                  <a:pt x="3874295" y="2862135"/>
                </a:lnTo>
                <a:lnTo>
                  <a:pt x="0" y="2862135"/>
                </a:lnTo>
                <a:lnTo>
                  <a:pt x="0" y="0"/>
                </a:lnTo>
                <a:close/>
              </a:path>
            </a:pathLst>
          </a:custGeom>
          <a:blipFill>
            <a:blip r:embed="rId8"/>
            <a:stretch>
              <a:fillRect l="0" t="0" r="0" b="0"/>
            </a:stretch>
          </a:blipFill>
        </p:spPr>
      </p:sp>
      <p:sp>
        <p:nvSpPr>
          <p:cNvPr name="Freeform 6" id="6"/>
          <p:cNvSpPr/>
          <p:nvPr/>
        </p:nvSpPr>
        <p:spPr>
          <a:xfrm flipH="false" flipV="false" rot="0">
            <a:off x="-3182205" y="7164187"/>
            <a:ext cx="8959061" cy="6831284"/>
          </a:xfrm>
          <a:custGeom>
            <a:avLst/>
            <a:gdLst/>
            <a:ahLst/>
            <a:cxnLst/>
            <a:rect r="r" b="b" t="t" l="l"/>
            <a:pathLst>
              <a:path h="6831284" w="8959061">
                <a:moveTo>
                  <a:pt x="0" y="0"/>
                </a:moveTo>
                <a:lnTo>
                  <a:pt x="8959060" y="0"/>
                </a:lnTo>
                <a:lnTo>
                  <a:pt x="8959060" y="6831284"/>
                </a:lnTo>
                <a:lnTo>
                  <a:pt x="0" y="6831284"/>
                </a:lnTo>
                <a:lnTo>
                  <a:pt x="0" y="0"/>
                </a:lnTo>
                <a:close/>
              </a:path>
            </a:pathLst>
          </a:custGeom>
          <a:blipFill>
            <a:blip r:embed="rId9"/>
            <a:stretch>
              <a:fillRect l="0" t="0" r="0" b="0"/>
            </a:stretch>
          </a:blipFill>
        </p:spPr>
      </p:sp>
      <p:sp>
        <p:nvSpPr>
          <p:cNvPr name="TextBox 7" id="7"/>
          <p:cNvSpPr txBox="true"/>
          <p:nvPr/>
        </p:nvSpPr>
        <p:spPr>
          <a:xfrm rot="0">
            <a:off x="4499239" y="2500371"/>
            <a:ext cx="9289521" cy="1411908"/>
          </a:xfrm>
          <a:prstGeom prst="rect">
            <a:avLst/>
          </a:prstGeom>
        </p:spPr>
        <p:txBody>
          <a:bodyPr anchor="t" rtlCol="false" tIns="0" lIns="0" bIns="0" rIns="0">
            <a:spAutoFit/>
          </a:bodyPr>
          <a:lstStyle/>
          <a:p>
            <a:pPr algn="ctr">
              <a:lnSpc>
                <a:spcPts val="11428"/>
              </a:lnSpc>
            </a:pPr>
            <a:r>
              <a:rPr lang="en-US" sz="8163">
                <a:solidFill>
                  <a:srgbClr val="FFFFFF"/>
                </a:solidFill>
                <a:latin typeface="Neue Machina Ultra-Bold"/>
              </a:rPr>
              <a:t>Introduction</a:t>
            </a:r>
          </a:p>
        </p:txBody>
      </p:sp>
      <p:sp>
        <p:nvSpPr>
          <p:cNvPr name="TextBox 8" id="8"/>
          <p:cNvSpPr txBox="true"/>
          <p:nvPr/>
        </p:nvSpPr>
        <p:spPr>
          <a:xfrm rot="0">
            <a:off x="4018464" y="4022229"/>
            <a:ext cx="10251073" cy="3574459"/>
          </a:xfrm>
          <a:prstGeom prst="rect">
            <a:avLst/>
          </a:prstGeom>
        </p:spPr>
        <p:txBody>
          <a:bodyPr anchor="t" rtlCol="false" tIns="0" lIns="0" bIns="0" rIns="0">
            <a:spAutoFit/>
          </a:bodyPr>
          <a:lstStyle/>
          <a:p>
            <a:pPr algn="just">
              <a:lnSpc>
                <a:spcPts val="4057"/>
              </a:lnSpc>
            </a:pPr>
            <a:r>
              <a:rPr lang="en-US" sz="2898">
                <a:solidFill>
                  <a:srgbClr val="FFFFFF"/>
                </a:solidFill>
                <a:latin typeface="Montserrat"/>
              </a:rPr>
              <a:t>The social media boom has brought a dark side: cyberbullying. Existing solutions struggle with bias. Our project aims to bridge this gap. We target unbiased detection of online harassment (gender, language, religion, etc.) while achieving high accuracy in classifying harassing text. This aligns with your focus on a diverse dataset for cyberbullying detection.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1738930" y="2134307"/>
            <a:ext cx="11196042" cy="1179737"/>
          </a:xfrm>
          <a:prstGeom prst="rect">
            <a:avLst/>
          </a:prstGeom>
        </p:spPr>
        <p:txBody>
          <a:bodyPr anchor="t" rtlCol="false" tIns="0" lIns="0" bIns="0" rIns="0">
            <a:spAutoFit/>
          </a:bodyPr>
          <a:lstStyle/>
          <a:p>
            <a:pPr>
              <a:lnSpc>
                <a:spcPts val="9525"/>
              </a:lnSpc>
            </a:pPr>
            <a:r>
              <a:rPr lang="en-US" sz="6803">
                <a:solidFill>
                  <a:srgbClr val="FFFFFF"/>
                </a:solidFill>
                <a:latin typeface="Neue Machina Ultra-Bold"/>
              </a:rPr>
              <a:t>Data Composition:</a:t>
            </a:r>
          </a:p>
        </p:txBody>
      </p:sp>
      <p:sp>
        <p:nvSpPr>
          <p:cNvPr name="TextBox 9" id="9"/>
          <p:cNvSpPr txBox="true"/>
          <p:nvPr/>
        </p:nvSpPr>
        <p:spPr>
          <a:xfrm rot="0">
            <a:off x="1360107" y="3588163"/>
            <a:ext cx="11887695" cy="2877949"/>
          </a:xfrm>
          <a:prstGeom prst="rect">
            <a:avLst/>
          </a:prstGeom>
        </p:spPr>
        <p:txBody>
          <a:bodyPr anchor="t" rtlCol="false" tIns="0" lIns="0" bIns="0" rIns="0">
            <a:spAutoFit/>
          </a:bodyPr>
          <a:lstStyle/>
          <a:p>
            <a:pPr marL="716772" indent="-358386" lvl="1">
              <a:lnSpc>
                <a:spcPts val="4647"/>
              </a:lnSpc>
              <a:buFont typeface="Arial"/>
              <a:buChar char="•"/>
            </a:pPr>
            <a:r>
              <a:rPr lang="en-US" sz="3319">
                <a:solidFill>
                  <a:srgbClr val="FFFFFF"/>
                </a:solidFill>
                <a:latin typeface="Montserrat"/>
              </a:rPr>
              <a:t>6 categories: Different cyberbullying types based on age, ethnicity, gender, religion, non-bullying text, and others.</a:t>
            </a:r>
          </a:p>
          <a:p>
            <a:pPr marL="716772" indent="-358386" lvl="1">
              <a:lnSpc>
                <a:spcPts val="4647"/>
              </a:lnSpc>
              <a:buFont typeface="Arial"/>
              <a:buChar char="•"/>
            </a:pPr>
            <a:r>
              <a:rPr lang="en-US" sz="3319">
                <a:solidFill>
                  <a:srgbClr val="FFFFFF"/>
                </a:solidFill>
                <a:latin typeface="Montserrat"/>
              </a:rPr>
              <a:t>Balanced distribution: 24,000 entries with even representation across data types.</a:t>
            </a:r>
          </a:p>
        </p:txBody>
      </p:sp>
      <p:sp>
        <p:nvSpPr>
          <p:cNvPr name="TextBox 10" id="10"/>
          <p:cNvSpPr txBox="true"/>
          <p:nvPr/>
        </p:nvSpPr>
        <p:spPr>
          <a:xfrm rot="0">
            <a:off x="862065" y="7438814"/>
            <a:ext cx="15111872" cy="815339"/>
          </a:xfrm>
          <a:prstGeom prst="rect">
            <a:avLst/>
          </a:prstGeom>
        </p:spPr>
        <p:txBody>
          <a:bodyPr anchor="t" rtlCol="false" tIns="0" lIns="0" bIns="0" rIns="0">
            <a:spAutoFit/>
          </a:bodyPr>
          <a:lstStyle/>
          <a:p>
            <a:pPr>
              <a:lnSpc>
                <a:spcPts val="3360"/>
              </a:lnSpc>
            </a:pPr>
            <a:r>
              <a:rPr lang="en-US" sz="2400">
                <a:solidFill>
                  <a:srgbClr val="FFFFFF"/>
                </a:solidFill>
                <a:latin typeface="Canva Sans"/>
              </a:rPr>
              <a:t>Dataset Link: Jason Wang, Kaiqun Fu, Chang-Tien Lu, November 12, 2020, "Fine-Grained Balanced Cyberbullying Dataset", IEEE Dataport, doi: https://dx.doi.org/10.21227/kn1c-zx22.</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87719" y="-294256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14326" y="6543974"/>
            <a:ext cx="5428652" cy="5428652"/>
          </a:xfrm>
          <a:custGeom>
            <a:avLst/>
            <a:gdLst/>
            <a:ahLst/>
            <a:cxnLst/>
            <a:rect r="r" b="b" t="t" l="l"/>
            <a:pathLst>
              <a:path h="5428652" w="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3067308" y="2197476"/>
            <a:ext cx="5371842" cy="7060824"/>
            <a:chOff x="0" y="0"/>
            <a:chExt cx="1565187" cy="2057304"/>
          </a:xfrm>
        </p:grpSpPr>
        <p:sp>
          <p:nvSpPr>
            <p:cNvPr name="Freeform 5" id="5"/>
            <p:cNvSpPr/>
            <p:nvPr/>
          </p:nvSpPr>
          <p:spPr>
            <a:xfrm flipH="false" flipV="false" rot="0">
              <a:off x="0" y="0"/>
              <a:ext cx="1565188" cy="2057304"/>
            </a:xfrm>
            <a:custGeom>
              <a:avLst/>
              <a:gdLst/>
              <a:ahLst/>
              <a:cxnLst/>
              <a:rect r="r" b="b" t="t" l="l"/>
              <a:pathLst>
                <a:path h="2057304" w="1565188">
                  <a:moveTo>
                    <a:pt x="1440727" y="2057304"/>
                  </a:moveTo>
                  <a:lnTo>
                    <a:pt x="124460" y="2057304"/>
                  </a:lnTo>
                  <a:cubicBezTo>
                    <a:pt x="55880" y="2057304"/>
                    <a:pt x="0" y="2001424"/>
                    <a:pt x="0" y="1932844"/>
                  </a:cubicBezTo>
                  <a:lnTo>
                    <a:pt x="0" y="124460"/>
                  </a:lnTo>
                  <a:cubicBezTo>
                    <a:pt x="0" y="55880"/>
                    <a:pt x="55880" y="0"/>
                    <a:pt x="124460" y="0"/>
                  </a:cubicBezTo>
                  <a:lnTo>
                    <a:pt x="1440727" y="0"/>
                  </a:lnTo>
                  <a:cubicBezTo>
                    <a:pt x="1509307" y="0"/>
                    <a:pt x="1565188" y="55880"/>
                    <a:pt x="1565188" y="124460"/>
                  </a:cubicBezTo>
                  <a:lnTo>
                    <a:pt x="1565188" y="1932844"/>
                  </a:lnTo>
                  <a:cubicBezTo>
                    <a:pt x="1565188" y="2001424"/>
                    <a:pt x="1509307" y="2057304"/>
                    <a:pt x="1440727" y="2057304"/>
                  </a:cubicBezTo>
                  <a:close/>
                </a:path>
              </a:pathLst>
            </a:custGeom>
            <a:solidFill>
              <a:srgbClr val="2D2F30">
                <a:alpha val="30980"/>
              </a:srgbClr>
            </a:solidFill>
          </p:spPr>
        </p:sp>
      </p:grpSp>
      <p:sp>
        <p:nvSpPr>
          <p:cNvPr name="Freeform 6" id="6"/>
          <p:cNvSpPr/>
          <p:nvPr/>
        </p:nvSpPr>
        <p:spPr>
          <a:xfrm flipH="false" flipV="false" rot="0">
            <a:off x="14925882" y="6874980"/>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9756700" y="2317693"/>
            <a:ext cx="5418348" cy="6276840"/>
            <a:chOff x="0" y="0"/>
            <a:chExt cx="1565187" cy="1813178"/>
          </a:xfrm>
        </p:grpSpPr>
        <p:sp>
          <p:nvSpPr>
            <p:cNvPr name="Freeform 8" id="8"/>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Freeform 9" id="9"/>
          <p:cNvSpPr/>
          <p:nvPr/>
        </p:nvSpPr>
        <p:spPr>
          <a:xfrm flipH="false" flipV="false" rot="-320654">
            <a:off x="15023685" y="2224"/>
            <a:ext cx="4471230" cy="2308815"/>
          </a:xfrm>
          <a:custGeom>
            <a:avLst/>
            <a:gdLst/>
            <a:ahLst/>
            <a:cxnLst/>
            <a:rect r="r" b="b" t="t" l="l"/>
            <a:pathLst>
              <a:path h="2308815" w="4471230">
                <a:moveTo>
                  <a:pt x="0" y="0"/>
                </a:moveTo>
                <a:lnTo>
                  <a:pt x="4471230" y="0"/>
                </a:lnTo>
                <a:lnTo>
                  <a:pt x="4471230" y="2308815"/>
                </a:lnTo>
                <a:lnTo>
                  <a:pt x="0" y="2308815"/>
                </a:lnTo>
                <a:lnTo>
                  <a:pt x="0" y="0"/>
                </a:lnTo>
                <a:close/>
              </a:path>
            </a:pathLst>
          </a:custGeom>
          <a:blipFill>
            <a:blip r:embed="rId6"/>
            <a:stretch>
              <a:fillRect l="0" t="0" r="-5651" b="0"/>
            </a:stretch>
          </a:blipFill>
        </p:spPr>
      </p:sp>
      <p:sp>
        <p:nvSpPr>
          <p:cNvPr name="Freeform 10" id="10"/>
          <p:cNvSpPr/>
          <p:nvPr/>
        </p:nvSpPr>
        <p:spPr>
          <a:xfrm flipH="false" flipV="false" rot="4661459">
            <a:off x="-860948" y="8286627"/>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7"/>
            <a:stretch>
              <a:fillRect l="0" t="0" r="0" b="0"/>
            </a:stretch>
          </a:blipFill>
        </p:spPr>
      </p:sp>
      <p:sp>
        <p:nvSpPr>
          <p:cNvPr name="Freeform 11" id="11"/>
          <p:cNvSpPr/>
          <p:nvPr/>
        </p:nvSpPr>
        <p:spPr>
          <a:xfrm flipH="false" flipV="false" rot="0">
            <a:off x="15778223" y="6543974"/>
            <a:ext cx="7210834" cy="5994006"/>
          </a:xfrm>
          <a:custGeom>
            <a:avLst/>
            <a:gdLst/>
            <a:ahLst/>
            <a:cxnLst/>
            <a:rect r="r" b="b" t="t" l="l"/>
            <a:pathLst>
              <a:path h="5994006" w="7210834">
                <a:moveTo>
                  <a:pt x="0" y="0"/>
                </a:moveTo>
                <a:lnTo>
                  <a:pt x="7210834" y="0"/>
                </a:lnTo>
                <a:lnTo>
                  <a:pt x="7210834" y="5994006"/>
                </a:lnTo>
                <a:lnTo>
                  <a:pt x="0" y="5994006"/>
                </a:lnTo>
                <a:lnTo>
                  <a:pt x="0" y="0"/>
                </a:lnTo>
                <a:close/>
              </a:path>
            </a:pathLst>
          </a:custGeom>
          <a:blipFill>
            <a:blip r:embed="rId8"/>
            <a:stretch>
              <a:fillRect l="0" t="0" r="0" b="0"/>
            </a:stretch>
          </a:blipFill>
        </p:spPr>
      </p:sp>
      <p:grpSp>
        <p:nvGrpSpPr>
          <p:cNvPr name="Group 12" id="12"/>
          <p:cNvGrpSpPr/>
          <p:nvPr/>
        </p:nvGrpSpPr>
        <p:grpSpPr>
          <a:xfrm rot="0">
            <a:off x="2967463" y="3307833"/>
            <a:ext cx="5590582" cy="5950467"/>
            <a:chOff x="0" y="0"/>
            <a:chExt cx="1472417" cy="1567201"/>
          </a:xfrm>
        </p:grpSpPr>
        <p:sp>
          <p:nvSpPr>
            <p:cNvPr name="Freeform 13" id="13"/>
            <p:cNvSpPr/>
            <p:nvPr/>
          </p:nvSpPr>
          <p:spPr>
            <a:xfrm flipH="false" flipV="false" rot="0">
              <a:off x="0" y="0"/>
              <a:ext cx="1472417" cy="1567201"/>
            </a:xfrm>
            <a:custGeom>
              <a:avLst/>
              <a:gdLst/>
              <a:ahLst/>
              <a:cxnLst/>
              <a:rect r="r" b="b" t="t" l="l"/>
              <a:pathLst>
                <a:path h="1567201" w="1472417">
                  <a:moveTo>
                    <a:pt x="0" y="0"/>
                  </a:moveTo>
                  <a:lnTo>
                    <a:pt x="1472417" y="0"/>
                  </a:lnTo>
                  <a:lnTo>
                    <a:pt x="1472417" y="1567201"/>
                  </a:lnTo>
                  <a:lnTo>
                    <a:pt x="0" y="1567201"/>
                  </a:lnTo>
                  <a:close/>
                </a:path>
              </a:pathLst>
            </a:custGeom>
            <a:solidFill>
              <a:srgbClr val="000000">
                <a:alpha val="0"/>
              </a:srgbClr>
            </a:solidFill>
          </p:spPr>
        </p:sp>
        <p:sp>
          <p:nvSpPr>
            <p:cNvPr name="TextBox 14" id="14"/>
            <p:cNvSpPr txBox="true"/>
            <p:nvPr/>
          </p:nvSpPr>
          <p:spPr>
            <a:xfrm>
              <a:off x="0" y="-219075"/>
              <a:ext cx="1472417" cy="1786276"/>
            </a:xfrm>
            <a:prstGeom prst="rect">
              <a:avLst/>
            </a:prstGeom>
          </p:spPr>
          <p:txBody>
            <a:bodyPr anchor="ctr" rtlCol="false" tIns="50800" lIns="50800" bIns="50800" rIns="50800"/>
            <a:lstStyle/>
            <a:p>
              <a:pPr marL="680087" indent="-340043" lvl="1">
                <a:lnSpc>
                  <a:spcPts val="6079"/>
                </a:lnSpc>
                <a:buFont typeface="Arial"/>
                <a:buChar char="•"/>
              </a:pPr>
              <a:r>
                <a:rPr lang="en-US" sz="3150">
                  <a:solidFill>
                    <a:srgbClr val="FFFFFF"/>
                  </a:solidFill>
                  <a:latin typeface="Montserrat Bold"/>
                </a:rPr>
                <a:t>Removed null values</a:t>
              </a:r>
            </a:p>
            <a:p>
              <a:pPr marL="680087" indent="-340043" lvl="1">
                <a:lnSpc>
                  <a:spcPts val="6079"/>
                </a:lnSpc>
                <a:buFont typeface="Arial"/>
                <a:buChar char="•"/>
              </a:pPr>
              <a:r>
                <a:rPr lang="en-US" sz="3150">
                  <a:solidFill>
                    <a:srgbClr val="FFFFFF"/>
                  </a:solidFill>
                  <a:latin typeface="Montserrat Bold"/>
                </a:rPr>
                <a:t>Remove unwanted characters.</a:t>
              </a:r>
            </a:p>
            <a:p>
              <a:pPr marL="680087" indent="-340043" lvl="1">
                <a:lnSpc>
                  <a:spcPts val="6079"/>
                </a:lnSpc>
                <a:buFont typeface="Arial"/>
                <a:buChar char="•"/>
              </a:pPr>
              <a:r>
                <a:rPr lang="en-US" sz="3150">
                  <a:solidFill>
                    <a:srgbClr val="FFFFFF"/>
                  </a:solidFill>
                  <a:latin typeface="Montserrat Bold"/>
                </a:rPr>
                <a:t>Converting into lower case</a:t>
              </a:r>
            </a:p>
            <a:p>
              <a:pPr marL="680087" indent="-340043" lvl="1">
                <a:lnSpc>
                  <a:spcPts val="6079"/>
                </a:lnSpc>
                <a:buFont typeface="Arial"/>
                <a:buChar char="•"/>
              </a:pPr>
              <a:r>
                <a:rPr lang="en-US" sz="3150">
                  <a:solidFill>
                    <a:srgbClr val="FFFFFF"/>
                  </a:solidFill>
                  <a:latin typeface="Montserrat Bold"/>
                </a:rPr>
                <a:t>Formatted the raw data (Bag-of-Words)</a:t>
              </a:r>
            </a:p>
          </p:txBody>
        </p:sp>
      </p:grpSp>
      <p:sp>
        <p:nvSpPr>
          <p:cNvPr name="TextBox 15" id="15"/>
          <p:cNvSpPr txBox="true"/>
          <p:nvPr/>
        </p:nvSpPr>
        <p:spPr>
          <a:xfrm rot="0">
            <a:off x="1028700" y="534967"/>
            <a:ext cx="9791942" cy="1119505"/>
          </a:xfrm>
          <a:prstGeom prst="rect">
            <a:avLst/>
          </a:prstGeom>
        </p:spPr>
        <p:txBody>
          <a:bodyPr anchor="t" rtlCol="false" tIns="0" lIns="0" bIns="0" rIns="0">
            <a:spAutoFit/>
          </a:bodyPr>
          <a:lstStyle/>
          <a:p>
            <a:pPr>
              <a:lnSpc>
                <a:spcPts val="9169"/>
              </a:lnSpc>
            </a:pPr>
            <a:r>
              <a:rPr lang="en-US" sz="6549">
                <a:solidFill>
                  <a:srgbClr val="FFFFFF"/>
                </a:solidFill>
                <a:latin typeface="Neue Machina Ultra-Bold"/>
              </a:rPr>
              <a:t>Methodology</a:t>
            </a:r>
          </a:p>
        </p:txBody>
      </p:sp>
      <p:sp>
        <p:nvSpPr>
          <p:cNvPr name="TextBox 16" id="16"/>
          <p:cNvSpPr txBox="true"/>
          <p:nvPr/>
        </p:nvSpPr>
        <p:spPr>
          <a:xfrm rot="0">
            <a:off x="9980704" y="3598858"/>
            <a:ext cx="4970340" cy="3409709"/>
          </a:xfrm>
          <a:prstGeom prst="rect">
            <a:avLst/>
          </a:prstGeom>
        </p:spPr>
        <p:txBody>
          <a:bodyPr anchor="t" rtlCol="false" tIns="0" lIns="0" bIns="0" rIns="0">
            <a:spAutoFit/>
          </a:bodyPr>
          <a:lstStyle/>
          <a:p>
            <a:pPr algn="just" marL="680495" indent="-340247" lvl="1">
              <a:lnSpc>
                <a:spcPts val="6934"/>
              </a:lnSpc>
              <a:buFont typeface="Arial"/>
              <a:buChar char="•"/>
            </a:pPr>
            <a:r>
              <a:rPr lang="en-US" sz="3151">
                <a:solidFill>
                  <a:srgbClr val="FFFFFF"/>
                </a:solidFill>
                <a:latin typeface="Montserrat Ultra-Bold"/>
              </a:rPr>
              <a:t>Naive Bayes</a:t>
            </a:r>
          </a:p>
          <a:p>
            <a:pPr algn="just" marL="680495" indent="-340247" lvl="1">
              <a:lnSpc>
                <a:spcPts val="6934"/>
              </a:lnSpc>
              <a:buFont typeface="Arial"/>
              <a:buChar char="•"/>
            </a:pPr>
            <a:r>
              <a:rPr lang="en-US" sz="3151">
                <a:solidFill>
                  <a:srgbClr val="FFFFFF"/>
                </a:solidFill>
                <a:latin typeface="Montserrat Ultra-Bold"/>
              </a:rPr>
              <a:t>Logistic Regression</a:t>
            </a:r>
          </a:p>
          <a:p>
            <a:pPr algn="just" marL="680495" indent="-340247" lvl="1">
              <a:lnSpc>
                <a:spcPts val="6934"/>
              </a:lnSpc>
              <a:buFont typeface="Arial"/>
              <a:buChar char="•"/>
            </a:pPr>
            <a:r>
              <a:rPr lang="en-US" sz="3151">
                <a:solidFill>
                  <a:srgbClr val="FFFFFF"/>
                </a:solidFill>
                <a:latin typeface="Montserrat Ultra-Bold"/>
              </a:rPr>
              <a:t>K-Nearest Neighbour</a:t>
            </a:r>
          </a:p>
        </p:txBody>
      </p:sp>
      <p:sp>
        <p:nvSpPr>
          <p:cNvPr name="TextBox 17" id="17"/>
          <p:cNvSpPr txBox="true"/>
          <p:nvPr/>
        </p:nvSpPr>
        <p:spPr>
          <a:xfrm rot="0">
            <a:off x="3274422" y="2409470"/>
            <a:ext cx="4957614" cy="805768"/>
          </a:xfrm>
          <a:prstGeom prst="rect">
            <a:avLst/>
          </a:prstGeom>
        </p:spPr>
        <p:txBody>
          <a:bodyPr anchor="t" rtlCol="false" tIns="0" lIns="0" bIns="0" rIns="0">
            <a:spAutoFit/>
          </a:bodyPr>
          <a:lstStyle/>
          <a:p>
            <a:pPr algn="ctr">
              <a:lnSpc>
                <a:spcPts val="6512"/>
              </a:lnSpc>
              <a:spcBef>
                <a:spcPct val="0"/>
              </a:spcBef>
            </a:pPr>
            <a:r>
              <a:rPr lang="en-US" sz="4651">
                <a:solidFill>
                  <a:srgbClr val="FFFFFF"/>
                </a:solidFill>
                <a:latin typeface="Neue Machina Ultra-Bold"/>
              </a:rPr>
              <a:t>Pre Processing </a:t>
            </a:r>
          </a:p>
        </p:txBody>
      </p:sp>
      <p:sp>
        <p:nvSpPr>
          <p:cNvPr name="TextBox 18" id="18"/>
          <p:cNvSpPr txBox="true"/>
          <p:nvPr/>
        </p:nvSpPr>
        <p:spPr>
          <a:xfrm rot="0">
            <a:off x="10627475" y="2409470"/>
            <a:ext cx="3676799" cy="805768"/>
          </a:xfrm>
          <a:prstGeom prst="rect">
            <a:avLst/>
          </a:prstGeom>
        </p:spPr>
        <p:txBody>
          <a:bodyPr anchor="t" rtlCol="false" tIns="0" lIns="0" bIns="0" rIns="0">
            <a:spAutoFit/>
          </a:bodyPr>
          <a:lstStyle/>
          <a:p>
            <a:pPr algn="ctr">
              <a:lnSpc>
                <a:spcPts val="6512"/>
              </a:lnSpc>
              <a:spcBef>
                <a:spcPct val="0"/>
              </a:spcBef>
            </a:pPr>
            <a:r>
              <a:rPr lang="en-US" sz="4651">
                <a:solidFill>
                  <a:srgbClr val="FFFFFF"/>
                </a:solidFill>
                <a:latin typeface="Neue Machina Bold"/>
              </a:rPr>
              <a:t>ML Models: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4697462" y="895350"/>
            <a:ext cx="8893076" cy="1145393"/>
          </a:xfrm>
          <a:prstGeom prst="rect">
            <a:avLst/>
          </a:prstGeom>
        </p:spPr>
        <p:txBody>
          <a:bodyPr anchor="t" rtlCol="false" tIns="0" lIns="0" bIns="0" rIns="0">
            <a:spAutoFit/>
          </a:bodyPr>
          <a:lstStyle/>
          <a:p>
            <a:pPr algn="ctr">
              <a:lnSpc>
                <a:spcPts val="9318"/>
              </a:lnSpc>
              <a:spcBef>
                <a:spcPct val="0"/>
              </a:spcBef>
            </a:pPr>
            <a:r>
              <a:rPr lang="en-US" sz="6655">
                <a:solidFill>
                  <a:srgbClr val="FFFFFF"/>
                </a:solidFill>
                <a:latin typeface="Montserrat Bold"/>
              </a:rPr>
              <a:t>Logistic Regression </a:t>
            </a:r>
          </a:p>
        </p:txBody>
      </p:sp>
      <p:sp>
        <p:nvSpPr>
          <p:cNvPr name="TextBox 9" id="9"/>
          <p:cNvSpPr txBox="true"/>
          <p:nvPr/>
        </p:nvSpPr>
        <p:spPr>
          <a:xfrm rot="0">
            <a:off x="1766050" y="2379732"/>
            <a:ext cx="14755899" cy="6155854"/>
          </a:xfrm>
          <a:prstGeom prst="rect">
            <a:avLst/>
          </a:prstGeom>
        </p:spPr>
        <p:txBody>
          <a:bodyPr anchor="t" rtlCol="false" tIns="0" lIns="0" bIns="0" rIns="0">
            <a:spAutoFit/>
          </a:bodyPr>
          <a:lstStyle/>
          <a:p>
            <a:pPr algn="ctr">
              <a:lnSpc>
                <a:spcPts val="4050"/>
              </a:lnSpc>
            </a:pPr>
            <a:r>
              <a:rPr lang="en-US" sz="2893">
                <a:solidFill>
                  <a:srgbClr val="FFFFFF"/>
                </a:solidFill>
                <a:latin typeface="Roboto Mono"/>
              </a:rPr>
              <a:t>                   precision    recall  f1-score   support</a:t>
            </a:r>
          </a:p>
          <a:p>
            <a:pPr algn="ctr">
              <a:lnSpc>
                <a:spcPts val="4050"/>
              </a:lnSpc>
            </a:pPr>
          </a:p>
          <a:p>
            <a:pPr algn="ctr">
              <a:lnSpc>
                <a:spcPts val="4050"/>
              </a:lnSpc>
            </a:pPr>
            <a:r>
              <a:rPr lang="en-US" sz="2893">
                <a:solidFill>
                  <a:srgbClr val="FFFFFF"/>
                </a:solidFill>
                <a:latin typeface="Roboto Mono"/>
              </a:rPr>
              <a:t>              age       0.96      0.97      0.97       812</a:t>
            </a:r>
          </a:p>
          <a:p>
            <a:pPr algn="ctr">
              <a:lnSpc>
                <a:spcPts val="4050"/>
              </a:lnSpc>
            </a:pPr>
            <a:r>
              <a:rPr lang="en-US" sz="2893">
                <a:solidFill>
                  <a:srgbClr val="FFFFFF"/>
                </a:solidFill>
                <a:latin typeface="Roboto Mono"/>
              </a:rPr>
              <a:t>        ethnicity       0.99      0.97      0.98       783</a:t>
            </a:r>
          </a:p>
          <a:p>
            <a:pPr algn="ctr">
              <a:lnSpc>
                <a:spcPts val="4050"/>
              </a:lnSpc>
            </a:pPr>
            <a:r>
              <a:rPr lang="en-US" sz="2893">
                <a:solidFill>
                  <a:srgbClr val="FFFFFF"/>
                </a:solidFill>
                <a:latin typeface="Roboto Mono"/>
              </a:rPr>
              <a:t>           gender       0.89      0.81      0.85       796</a:t>
            </a:r>
          </a:p>
          <a:p>
            <a:pPr algn="ctr">
              <a:lnSpc>
                <a:spcPts val="4050"/>
              </a:lnSpc>
            </a:pPr>
            <a:r>
              <a:rPr lang="en-US" sz="2893">
                <a:solidFill>
                  <a:srgbClr val="FFFFFF"/>
                </a:solidFill>
                <a:latin typeface="Roboto Mono"/>
              </a:rPr>
              <a:t>not_cyberbullying       0.53      0.50      0.52       819</a:t>
            </a:r>
          </a:p>
          <a:p>
            <a:pPr algn="ctr">
              <a:lnSpc>
                <a:spcPts val="4050"/>
              </a:lnSpc>
            </a:pPr>
            <a:r>
              <a:rPr lang="en-US" sz="2893">
                <a:solidFill>
                  <a:srgbClr val="FFFFFF"/>
                </a:solidFill>
                <a:latin typeface="Roboto Mono"/>
              </a:rPr>
              <a:t>            other       0.54      0.65      0.59       788</a:t>
            </a:r>
          </a:p>
          <a:p>
            <a:pPr algn="ctr">
              <a:lnSpc>
                <a:spcPts val="4050"/>
              </a:lnSpc>
            </a:pPr>
            <a:r>
              <a:rPr lang="en-US" sz="2893">
                <a:solidFill>
                  <a:srgbClr val="FFFFFF"/>
                </a:solidFill>
                <a:latin typeface="Roboto Mono"/>
              </a:rPr>
              <a:t>         religion       0.98      0.94      0.96       802</a:t>
            </a:r>
          </a:p>
          <a:p>
            <a:pPr algn="ctr">
              <a:lnSpc>
                <a:spcPts val="4050"/>
              </a:lnSpc>
            </a:pPr>
          </a:p>
          <a:p>
            <a:pPr algn="ctr">
              <a:lnSpc>
                <a:spcPts val="4050"/>
              </a:lnSpc>
            </a:pPr>
            <a:r>
              <a:rPr lang="en-US" sz="2893">
                <a:solidFill>
                  <a:srgbClr val="FFFFFF"/>
                </a:solidFill>
                <a:latin typeface="Roboto Mono"/>
              </a:rPr>
              <a:t>         accuracy                           0.81      4800</a:t>
            </a:r>
          </a:p>
          <a:p>
            <a:pPr algn="ctr">
              <a:lnSpc>
                <a:spcPts val="4050"/>
              </a:lnSpc>
            </a:pPr>
            <a:r>
              <a:rPr lang="en-US" sz="2893">
                <a:solidFill>
                  <a:srgbClr val="FFFFFF"/>
                </a:solidFill>
                <a:latin typeface="Roboto Mono"/>
              </a:rPr>
              <a:t>        macro avg       0.81      0.81      0.81      4800</a:t>
            </a:r>
          </a:p>
          <a:p>
            <a:pPr algn="ctr">
              <a:lnSpc>
                <a:spcPts val="4050"/>
              </a:lnSpc>
              <a:spcBef>
                <a:spcPct val="0"/>
              </a:spcBef>
            </a:pPr>
            <a:r>
              <a:rPr lang="en-US" sz="2893">
                <a:solidFill>
                  <a:srgbClr val="FFFFFF"/>
                </a:solidFill>
                <a:latin typeface="Roboto Mono"/>
              </a:rPr>
              <a:t>     weighted avg       0.81      0.81      0.81      4800</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2155793" y="1859488"/>
            <a:ext cx="13976415" cy="7556119"/>
          </a:xfrm>
          <a:prstGeom prst="rect">
            <a:avLst/>
          </a:prstGeom>
        </p:spPr>
        <p:txBody>
          <a:bodyPr anchor="t" rtlCol="false" tIns="0" lIns="0" bIns="0" rIns="0">
            <a:spAutoFit/>
          </a:bodyPr>
          <a:lstStyle/>
          <a:p>
            <a:pPr algn="ctr">
              <a:lnSpc>
                <a:spcPts val="4045"/>
              </a:lnSpc>
              <a:spcBef>
                <a:spcPct val="0"/>
              </a:spcBef>
            </a:pPr>
          </a:p>
          <a:p>
            <a:pPr algn="ctr">
              <a:lnSpc>
                <a:spcPts val="4045"/>
              </a:lnSpc>
              <a:spcBef>
                <a:spcPct val="0"/>
              </a:spcBef>
            </a:pPr>
            <a:r>
              <a:rPr lang="en-US" sz="2889">
                <a:solidFill>
                  <a:srgbClr val="FFFFFF"/>
                </a:solidFill>
                <a:latin typeface="Roboto Mono"/>
              </a:rPr>
              <a:t>                   precision    recall  f1-score   support</a:t>
            </a:r>
          </a:p>
          <a:p>
            <a:pPr algn="ctr">
              <a:lnSpc>
                <a:spcPts val="4045"/>
              </a:lnSpc>
              <a:spcBef>
                <a:spcPct val="0"/>
              </a:spcBef>
            </a:pPr>
          </a:p>
          <a:p>
            <a:pPr algn="ctr">
              <a:lnSpc>
                <a:spcPts val="4045"/>
              </a:lnSpc>
              <a:spcBef>
                <a:spcPct val="0"/>
              </a:spcBef>
            </a:pPr>
            <a:r>
              <a:rPr lang="en-US" sz="2889">
                <a:solidFill>
                  <a:srgbClr val="FFFFFF"/>
                </a:solidFill>
                <a:latin typeface="Roboto Mono"/>
              </a:rPr>
              <a:t>              age       0.81      0.96      0.88       812</a:t>
            </a:r>
          </a:p>
          <a:p>
            <a:pPr algn="ctr">
              <a:lnSpc>
                <a:spcPts val="4045"/>
              </a:lnSpc>
              <a:spcBef>
                <a:spcPct val="0"/>
              </a:spcBef>
            </a:pPr>
            <a:r>
              <a:rPr lang="en-US" sz="2889">
                <a:solidFill>
                  <a:srgbClr val="FFFFFF"/>
                </a:solidFill>
                <a:latin typeface="Roboto Mono"/>
              </a:rPr>
              <a:t>        ethnicity       0.78      0.92      0.85       783</a:t>
            </a:r>
          </a:p>
          <a:p>
            <a:pPr algn="ctr">
              <a:lnSpc>
                <a:spcPts val="4045"/>
              </a:lnSpc>
              <a:spcBef>
                <a:spcPct val="0"/>
              </a:spcBef>
            </a:pPr>
            <a:r>
              <a:rPr lang="en-US" sz="2889">
                <a:solidFill>
                  <a:srgbClr val="FFFFFF"/>
                </a:solidFill>
                <a:latin typeface="Roboto Mono"/>
              </a:rPr>
              <a:t>           gender       0.84      0.77      0.80       796</a:t>
            </a:r>
          </a:p>
          <a:p>
            <a:pPr algn="ctr">
              <a:lnSpc>
                <a:spcPts val="4045"/>
              </a:lnSpc>
              <a:spcBef>
                <a:spcPct val="0"/>
              </a:spcBef>
            </a:pPr>
            <a:r>
              <a:rPr lang="en-US" sz="2889">
                <a:solidFill>
                  <a:srgbClr val="FFFFFF"/>
                </a:solidFill>
                <a:latin typeface="Roboto Mono"/>
              </a:rPr>
              <a:t>not_cyberbullying       0.59      0.39      0.47       819</a:t>
            </a:r>
          </a:p>
          <a:p>
            <a:pPr algn="ctr">
              <a:lnSpc>
                <a:spcPts val="4045"/>
              </a:lnSpc>
              <a:spcBef>
                <a:spcPct val="0"/>
              </a:spcBef>
            </a:pPr>
            <a:r>
              <a:rPr lang="en-US" sz="2889">
                <a:solidFill>
                  <a:srgbClr val="FFFFFF"/>
                </a:solidFill>
                <a:latin typeface="Roboto Mono"/>
              </a:rPr>
              <a:t>            other       0.55      0.51      0.53       788</a:t>
            </a:r>
          </a:p>
          <a:p>
            <a:pPr algn="ctr">
              <a:lnSpc>
                <a:spcPts val="4045"/>
              </a:lnSpc>
              <a:spcBef>
                <a:spcPct val="0"/>
              </a:spcBef>
            </a:pPr>
            <a:r>
              <a:rPr lang="en-US" sz="2889">
                <a:solidFill>
                  <a:srgbClr val="FFFFFF"/>
                </a:solidFill>
                <a:latin typeface="Roboto Mono"/>
              </a:rPr>
              <a:t>         religion       0.85      0.96      0.90       802</a:t>
            </a:r>
          </a:p>
          <a:p>
            <a:pPr algn="ctr">
              <a:lnSpc>
                <a:spcPts val="4045"/>
              </a:lnSpc>
              <a:spcBef>
                <a:spcPct val="0"/>
              </a:spcBef>
            </a:pPr>
          </a:p>
          <a:p>
            <a:pPr algn="ctr">
              <a:lnSpc>
                <a:spcPts val="4045"/>
              </a:lnSpc>
              <a:spcBef>
                <a:spcPct val="0"/>
              </a:spcBef>
            </a:pPr>
            <a:r>
              <a:rPr lang="en-US" sz="2889">
                <a:solidFill>
                  <a:srgbClr val="FFFFFF"/>
                </a:solidFill>
                <a:latin typeface="Roboto Mono"/>
              </a:rPr>
              <a:t>         accuracy                           0.75      4800</a:t>
            </a:r>
          </a:p>
          <a:p>
            <a:pPr algn="ctr">
              <a:lnSpc>
                <a:spcPts val="4045"/>
              </a:lnSpc>
              <a:spcBef>
                <a:spcPct val="0"/>
              </a:spcBef>
            </a:pPr>
            <a:r>
              <a:rPr lang="en-US" sz="2889">
                <a:solidFill>
                  <a:srgbClr val="FFFFFF"/>
                </a:solidFill>
                <a:latin typeface="Roboto Mono"/>
              </a:rPr>
              <a:t>        macro avg       0.74      0.75      0.74      4800</a:t>
            </a:r>
          </a:p>
          <a:p>
            <a:pPr algn="ctr">
              <a:lnSpc>
                <a:spcPts val="4045"/>
              </a:lnSpc>
              <a:spcBef>
                <a:spcPct val="0"/>
              </a:spcBef>
            </a:pPr>
            <a:r>
              <a:rPr lang="en-US" sz="2889">
                <a:solidFill>
                  <a:srgbClr val="FFFFFF"/>
                </a:solidFill>
                <a:latin typeface="Roboto Mono"/>
              </a:rPr>
              <a:t>     weighted avg       0.74      0.75      0.74      4800</a:t>
            </a:r>
          </a:p>
          <a:p>
            <a:pPr algn="ctr">
              <a:lnSpc>
                <a:spcPts val="4045"/>
              </a:lnSpc>
              <a:spcBef>
                <a:spcPct val="0"/>
              </a:spcBef>
            </a:pPr>
          </a:p>
          <a:p>
            <a:pPr algn="ctr">
              <a:lnSpc>
                <a:spcPts val="4045"/>
              </a:lnSpc>
              <a:spcBef>
                <a:spcPct val="0"/>
              </a:spcBef>
            </a:pPr>
          </a:p>
        </p:txBody>
      </p:sp>
      <p:sp>
        <p:nvSpPr>
          <p:cNvPr name="TextBox 9" id="9"/>
          <p:cNvSpPr txBox="true"/>
          <p:nvPr/>
        </p:nvSpPr>
        <p:spPr>
          <a:xfrm rot="0">
            <a:off x="5140337" y="780877"/>
            <a:ext cx="8007326" cy="1135761"/>
          </a:xfrm>
          <a:prstGeom prst="rect">
            <a:avLst/>
          </a:prstGeom>
        </p:spPr>
        <p:txBody>
          <a:bodyPr anchor="t" rtlCol="false" tIns="0" lIns="0" bIns="0" rIns="0">
            <a:spAutoFit/>
          </a:bodyPr>
          <a:lstStyle/>
          <a:p>
            <a:pPr algn="ctr">
              <a:lnSpc>
                <a:spcPts val="9323"/>
              </a:lnSpc>
            </a:pPr>
            <a:r>
              <a:rPr lang="en-US" sz="6659">
                <a:solidFill>
                  <a:srgbClr val="FFFFFF"/>
                </a:solidFill>
                <a:latin typeface="Canva Sans Bold"/>
              </a:rPr>
              <a:t>Naive Bayes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4501828" y="895350"/>
            <a:ext cx="9284345" cy="1145393"/>
          </a:xfrm>
          <a:prstGeom prst="rect">
            <a:avLst/>
          </a:prstGeom>
        </p:spPr>
        <p:txBody>
          <a:bodyPr anchor="t" rtlCol="false" tIns="0" lIns="0" bIns="0" rIns="0">
            <a:spAutoFit/>
          </a:bodyPr>
          <a:lstStyle/>
          <a:p>
            <a:pPr algn="ctr">
              <a:lnSpc>
                <a:spcPts val="9318"/>
              </a:lnSpc>
              <a:spcBef>
                <a:spcPct val="0"/>
              </a:spcBef>
            </a:pPr>
            <a:r>
              <a:rPr lang="en-US" sz="6655">
                <a:solidFill>
                  <a:srgbClr val="FFFFFF"/>
                </a:solidFill>
                <a:latin typeface="Montserrat Bold"/>
              </a:rPr>
              <a:t>K Nearest Neighbour</a:t>
            </a:r>
          </a:p>
        </p:txBody>
      </p:sp>
      <p:sp>
        <p:nvSpPr>
          <p:cNvPr name="TextBox 9" id="9"/>
          <p:cNvSpPr txBox="true"/>
          <p:nvPr/>
        </p:nvSpPr>
        <p:spPr>
          <a:xfrm rot="0">
            <a:off x="1148917" y="2094922"/>
            <a:ext cx="15990166" cy="7051294"/>
          </a:xfrm>
          <a:prstGeom prst="rect">
            <a:avLst/>
          </a:prstGeom>
        </p:spPr>
        <p:txBody>
          <a:bodyPr anchor="t" rtlCol="false" tIns="0" lIns="0" bIns="0" rIns="0">
            <a:spAutoFit/>
          </a:bodyPr>
          <a:lstStyle/>
          <a:p>
            <a:pPr algn="ctr">
              <a:lnSpc>
                <a:spcPts val="4045"/>
              </a:lnSpc>
            </a:pPr>
          </a:p>
          <a:p>
            <a:pPr algn="ctr">
              <a:lnSpc>
                <a:spcPts val="4045"/>
              </a:lnSpc>
            </a:pPr>
            <a:r>
              <a:rPr lang="en-US" sz="2889">
                <a:solidFill>
                  <a:srgbClr val="FFFFFF"/>
                </a:solidFill>
                <a:latin typeface="Roboto Mono"/>
              </a:rPr>
              <a:t>                   precision    recall  f1-score   support</a:t>
            </a:r>
          </a:p>
          <a:p>
            <a:pPr algn="ctr">
              <a:lnSpc>
                <a:spcPts val="4045"/>
              </a:lnSpc>
            </a:pPr>
          </a:p>
          <a:p>
            <a:pPr algn="ctr">
              <a:lnSpc>
                <a:spcPts val="4045"/>
              </a:lnSpc>
            </a:pPr>
            <a:r>
              <a:rPr lang="en-US" sz="2889">
                <a:solidFill>
                  <a:srgbClr val="FFFFFF"/>
                </a:solidFill>
                <a:latin typeface="Roboto Mono"/>
              </a:rPr>
              <a:t>              age       0.98      0.96      0.97       812</a:t>
            </a:r>
          </a:p>
          <a:p>
            <a:pPr algn="ctr">
              <a:lnSpc>
                <a:spcPts val="4045"/>
              </a:lnSpc>
            </a:pPr>
            <a:r>
              <a:rPr lang="en-US" sz="2889">
                <a:solidFill>
                  <a:srgbClr val="FFFFFF"/>
                </a:solidFill>
                <a:latin typeface="Roboto Mono"/>
              </a:rPr>
              <a:t>        ethnicity       0.99      0.69      0.82       783</a:t>
            </a:r>
          </a:p>
          <a:p>
            <a:pPr algn="ctr">
              <a:lnSpc>
                <a:spcPts val="4045"/>
              </a:lnSpc>
            </a:pPr>
            <a:r>
              <a:rPr lang="en-US" sz="2889">
                <a:solidFill>
                  <a:srgbClr val="FFFFFF"/>
                </a:solidFill>
                <a:latin typeface="Roboto Mono"/>
              </a:rPr>
              <a:t>           gender       0.97      0.54      0.69       796</a:t>
            </a:r>
          </a:p>
          <a:p>
            <a:pPr algn="ctr">
              <a:lnSpc>
                <a:spcPts val="4045"/>
              </a:lnSpc>
            </a:pPr>
            <a:r>
              <a:rPr lang="en-US" sz="2889">
                <a:solidFill>
                  <a:srgbClr val="FFFFFF"/>
                </a:solidFill>
                <a:latin typeface="Roboto Mono"/>
              </a:rPr>
              <a:t>not_cyberbullying       0.22      0.06      0.10       819</a:t>
            </a:r>
          </a:p>
          <a:p>
            <a:pPr algn="ctr">
              <a:lnSpc>
                <a:spcPts val="4045"/>
              </a:lnSpc>
            </a:pPr>
            <a:r>
              <a:rPr lang="en-US" sz="2889">
                <a:solidFill>
                  <a:srgbClr val="FFFFFF"/>
                </a:solidFill>
                <a:latin typeface="Roboto Mono"/>
              </a:rPr>
              <a:t>            other       0.27      0.89      0.41       788</a:t>
            </a:r>
          </a:p>
          <a:p>
            <a:pPr algn="ctr">
              <a:lnSpc>
                <a:spcPts val="4045"/>
              </a:lnSpc>
            </a:pPr>
            <a:r>
              <a:rPr lang="en-US" sz="2889">
                <a:solidFill>
                  <a:srgbClr val="FFFFFF"/>
                </a:solidFill>
                <a:latin typeface="Roboto Mono"/>
              </a:rPr>
              <a:t>         religion       0.99      0.19      0.32       802</a:t>
            </a:r>
          </a:p>
          <a:p>
            <a:pPr algn="ctr">
              <a:lnSpc>
                <a:spcPts val="4045"/>
              </a:lnSpc>
            </a:pPr>
          </a:p>
          <a:p>
            <a:pPr algn="ctr">
              <a:lnSpc>
                <a:spcPts val="4045"/>
              </a:lnSpc>
            </a:pPr>
            <a:r>
              <a:rPr lang="en-US" sz="2889">
                <a:solidFill>
                  <a:srgbClr val="FFFFFF"/>
                </a:solidFill>
                <a:latin typeface="Roboto Mono"/>
              </a:rPr>
              <a:t>         accuracy                           0.55      4800</a:t>
            </a:r>
          </a:p>
          <a:p>
            <a:pPr algn="ctr">
              <a:lnSpc>
                <a:spcPts val="4045"/>
              </a:lnSpc>
            </a:pPr>
            <a:r>
              <a:rPr lang="en-US" sz="2889">
                <a:solidFill>
                  <a:srgbClr val="FFFFFF"/>
                </a:solidFill>
                <a:latin typeface="Roboto Mono"/>
              </a:rPr>
              <a:t>        macro avg       0.74      0.55      0.55      4800</a:t>
            </a:r>
          </a:p>
          <a:p>
            <a:pPr algn="ctr">
              <a:lnSpc>
                <a:spcPts val="4045"/>
              </a:lnSpc>
            </a:pPr>
            <a:r>
              <a:rPr lang="en-US" sz="2889">
                <a:solidFill>
                  <a:srgbClr val="FFFFFF"/>
                </a:solidFill>
                <a:latin typeface="Roboto Mono"/>
              </a:rPr>
              <a:t>     weighted avg       0.74      0.55      0.55      4800</a:t>
            </a:r>
          </a:p>
          <a:p>
            <a:pPr algn="ctr">
              <a:lnSpc>
                <a:spcPts val="4045"/>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5108501"/>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823539" y="6359184"/>
            <a:ext cx="8086060" cy="8086060"/>
          </a:xfrm>
          <a:custGeom>
            <a:avLst/>
            <a:gdLst/>
            <a:ahLst/>
            <a:cxnLst/>
            <a:rect r="r" b="b" t="t" l="l"/>
            <a:pathLst>
              <a:path h="8086060" w="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9029493" y="1664950"/>
            <a:ext cx="12718369" cy="9388469"/>
          </a:xfrm>
          <a:custGeom>
            <a:avLst/>
            <a:gdLst/>
            <a:ahLst/>
            <a:cxnLst/>
            <a:rect r="r" b="b" t="t" l="l"/>
            <a:pathLst>
              <a:path h="9388469" w="12718369">
                <a:moveTo>
                  <a:pt x="0" y="0"/>
                </a:moveTo>
                <a:lnTo>
                  <a:pt x="12718369" y="0"/>
                </a:lnTo>
                <a:lnTo>
                  <a:pt x="12718369" y="9388469"/>
                </a:lnTo>
                <a:lnTo>
                  <a:pt x="0" y="938846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533898" y="2346313"/>
            <a:ext cx="2292647" cy="2635226"/>
          </a:xfrm>
          <a:custGeom>
            <a:avLst/>
            <a:gdLst/>
            <a:ahLst/>
            <a:cxnLst/>
            <a:rect r="r" b="b" t="t" l="l"/>
            <a:pathLst>
              <a:path h="2635226" w="2292647">
                <a:moveTo>
                  <a:pt x="0" y="0"/>
                </a:moveTo>
                <a:lnTo>
                  <a:pt x="2292647" y="0"/>
                </a:lnTo>
                <a:lnTo>
                  <a:pt x="2292647" y="2635227"/>
                </a:lnTo>
                <a:lnTo>
                  <a:pt x="0" y="2635227"/>
                </a:lnTo>
                <a:lnTo>
                  <a:pt x="0" y="0"/>
                </a:lnTo>
                <a:close/>
              </a:path>
            </a:pathLst>
          </a:custGeom>
          <a:blipFill>
            <a:blip r:embed="rId8"/>
            <a:stretch>
              <a:fillRect l="0" t="0" r="0" b="0"/>
            </a:stretch>
          </a:blipFill>
        </p:spPr>
      </p:sp>
      <p:sp>
        <p:nvSpPr>
          <p:cNvPr name="Freeform 6" id="6"/>
          <p:cNvSpPr/>
          <p:nvPr/>
        </p:nvSpPr>
        <p:spPr>
          <a:xfrm flipH="false" flipV="false" rot="1953174">
            <a:off x="-59279" y="8766770"/>
            <a:ext cx="5153321" cy="3040459"/>
          </a:xfrm>
          <a:custGeom>
            <a:avLst/>
            <a:gdLst/>
            <a:ahLst/>
            <a:cxnLst/>
            <a:rect r="r" b="b" t="t" l="l"/>
            <a:pathLst>
              <a:path h="3040459" w="5153321">
                <a:moveTo>
                  <a:pt x="0" y="0"/>
                </a:moveTo>
                <a:lnTo>
                  <a:pt x="5153321" y="0"/>
                </a:lnTo>
                <a:lnTo>
                  <a:pt x="5153321" y="3040460"/>
                </a:lnTo>
                <a:lnTo>
                  <a:pt x="0" y="3040460"/>
                </a:lnTo>
                <a:lnTo>
                  <a:pt x="0" y="0"/>
                </a:lnTo>
                <a:close/>
              </a:path>
            </a:pathLst>
          </a:custGeom>
          <a:blipFill>
            <a:blip r:embed="rId9"/>
            <a:stretch>
              <a:fillRect l="0" t="0" r="0" b="0"/>
            </a:stretch>
          </a:blipFill>
        </p:spPr>
      </p:sp>
      <p:sp>
        <p:nvSpPr>
          <p:cNvPr name="TextBox 7" id="7"/>
          <p:cNvSpPr txBox="true"/>
          <p:nvPr/>
        </p:nvSpPr>
        <p:spPr>
          <a:xfrm rot="0">
            <a:off x="5176592" y="4097313"/>
            <a:ext cx="12082708" cy="3663950"/>
          </a:xfrm>
          <a:prstGeom prst="rect">
            <a:avLst/>
          </a:prstGeom>
        </p:spPr>
        <p:txBody>
          <a:bodyPr anchor="t" rtlCol="false" tIns="0" lIns="0" bIns="0" rIns="0">
            <a:spAutoFit/>
          </a:bodyPr>
          <a:lstStyle/>
          <a:p>
            <a:pPr algn="just">
              <a:lnSpc>
                <a:spcPts val="4930"/>
              </a:lnSpc>
            </a:pPr>
            <a:r>
              <a:rPr lang="en-US" sz="2900" spc="124">
                <a:solidFill>
                  <a:srgbClr val="FFFFFF"/>
                </a:solidFill>
                <a:latin typeface="Montserrat"/>
              </a:rPr>
              <a:t>Supervised learning excels with high-quality labeled data, but acquiring it can be costly. Unsupervised learning offers promise, especially with powerful models, by leveraging unlabeled data. This could significantly reduce reliance on manual labeling. </a:t>
            </a:r>
            <a:r>
              <a:rPr lang="en-US" sz="2900" spc="124">
                <a:solidFill>
                  <a:srgbClr val="FFFFFF"/>
                </a:solidFill>
                <a:latin typeface="Montserrat"/>
              </a:rPr>
              <a:t>Further exploration of unsupervised learning for detection tasks is essential.</a:t>
            </a:r>
          </a:p>
        </p:txBody>
      </p:sp>
      <p:sp>
        <p:nvSpPr>
          <p:cNvPr name="Freeform 8" id="8"/>
          <p:cNvSpPr/>
          <p:nvPr/>
        </p:nvSpPr>
        <p:spPr>
          <a:xfrm flipH="false" flipV="false" rot="0">
            <a:off x="-1671139" y="6511584"/>
            <a:ext cx="8086060" cy="8086060"/>
          </a:xfrm>
          <a:custGeom>
            <a:avLst/>
            <a:gdLst/>
            <a:ahLst/>
            <a:cxnLst/>
            <a:rect r="r" b="b" t="t" l="l"/>
            <a:pathLst>
              <a:path h="8086060" w="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10694443" y="2818677"/>
            <a:ext cx="6560949" cy="1411986"/>
          </a:xfrm>
          <a:prstGeom prst="rect">
            <a:avLst/>
          </a:prstGeom>
        </p:spPr>
        <p:txBody>
          <a:bodyPr anchor="t" rtlCol="false" tIns="0" lIns="0" bIns="0" rIns="0">
            <a:spAutoFit/>
          </a:bodyPr>
          <a:lstStyle/>
          <a:p>
            <a:pPr>
              <a:lnSpc>
                <a:spcPts val="11423"/>
              </a:lnSpc>
            </a:pPr>
            <a:r>
              <a:rPr lang="en-US" sz="8159">
                <a:solidFill>
                  <a:srgbClr val="FFFFFF"/>
                </a:solidFill>
                <a:latin typeface="Neue Machina Ultra-Bold"/>
              </a:rPr>
              <a:t>Conclusion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DAGDG7qZWcs</dc:identifier>
  <dcterms:modified xsi:type="dcterms:W3CDTF">2011-08-01T06:04:30Z</dcterms:modified>
  <cp:revision>1</cp:revision>
  <dc:title>Blue Purple Futuristic Modern 3D Tech Company Business Presentation</dc:title>
</cp:coreProperties>
</file>

<file path=docProps/thumbnail.jpeg>
</file>